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75"/>
  </p:notesMasterIdLst>
  <p:handoutMasterIdLst>
    <p:handoutMasterId r:id="rId76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887" r:id="rId13"/>
    <p:sldId id="889" r:id="rId14"/>
    <p:sldId id="890" r:id="rId15"/>
    <p:sldId id="891" r:id="rId16"/>
    <p:sldId id="892" r:id="rId17"/>
    <p:sldId id="893" r:id="rId18"/>
    <p:sldId id="894" r:id="rId19"/>
    <p:sldId id="895" r:id="rId20"/>
    <p:sldId id="896" r:id="rId21"/>
    <p:sldId id="897" r:id="rId22"/>
    <p:sldId id="898" r:id="rId23"/>
    <p:sldId id="899" r:id="rId24"/>
    <p:sldId id="900" r:id="rId25"/>
    <p:sldId id="901" r:id="rId26"/>
    <p:sldId id="903" r:id="rId27"/>
    <p:sldId id="904" r:id="rId28"/>
    <p:sldId id="905" r:id="rId29"/>
    <p:sldId id="906" r:id="rId30"/>
    <p:sldId id="907" r:id="rId31"/>
    <p:sldId id="908" r:id="rId32"/>
    <p:sldId id="909" r:id="rId33"/>
    <p:sldId id="910" r:id="rId34"/>
    <p:sldId id="912" r:id="rId35"/>
    <p:sldId id="913" r:id="rId36"/>
    <p:sldId id="914" r:id="rId37"/>
    <p:sldId id="915" r:id="rId38"/>
    <p:sldId id="916" r:id="rId39"/>
    <p:sldId id="918" r:id="rId40"/>
    <p:sldId id="919" r:id="rId41"/>
    <p:sldId id="920" r:id="rId42"/>
    <p:sldId id="922" r:id="rId43"/>
    <p:sldId id="923" r:id="rId44"/>
    <p:sldId id="924" r:id="rId45"/>
    <p:sldId id="926" r:id="rId46"/>
    <p:sldId id="927" r:id="rId47"/>
    <p:sldId id="928" r:id="rId48"/>
    <p:sldId id="930" r:id="rId49"/>
    <p:sldId id="931" r:id="rId50"/>
    <p:sldId id="932" r:id="rId51"/>
    <p:sldId id="933" r:id="rId52"/>
    <p:sldId id="934" r:id="rId53"/>
    <p:sldId id="935" r:id="rId54"/>
    <p:sldId id="936" r:id="rId55"/>
    <p:sldId id="938" r:id="rId56"/>
    <p:sldId id="939" r:id="rId57"/>
    <p:sldId id="940" r:id="rId58"/>
    <p:sldId id="941" r:id="rId59"/>
    <p:sldId id="942" r:id="rId60"/>
    <p:sldId id="943" r:id="rId61"/>
    <p:sldId id="945" r:id="rId62"/>
    <p:sldId id="946" r:id="rId63"/>
    <p:sldId id="947" r:id="rId64"/>
    <p:sldId id="949" r:id="rId65"/>
    <p:sldId id="951" r:id="rId66"/>
    <p:sldId id="953" r:id="rId67"/>
    <p:sldId id="954" r:id="rId68"/>
    <p:sldId id="955" r:id="rId69"/>
    <p:sldId id="956" r:id="rId70"/>
    <p:sldId id="957" r:id="rId71"/>
    <p:sldId id="958" r:id="rId72"/>
    <p:sldId id="959" r:id="rId73"/>
    <p:sldId id="275" r:id="rId74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4362" autoAdjust="0"/>
  </p:normalViewPr>
  <p:slideViewPr>
    <p:cSldViewPr>
      <p:cViewPr varScale="1">
        <p:scale>
          <a:sx n="106" d="100"/>
          <a:sy n="106" d="100"/>
        </p:scale>
        <p:origin x="1944" y="102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2019-11-19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7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쉽게 배우는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3004317"/>
            <a:ext cx="5148064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3635752"/>
            <a:ext cx="51480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3" y="1659835"/>
            <a:ext cx="2693964" cy="3515469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46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7531" y="1124744"/>
            <a:ext cx="8474901" cy="5376597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38A4A1"/>
              </a:buClr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990575" indent="-380990">
              <a:buClr>
                <a:srgbClr val="FED2AB"/>
              </a:buClr>
              <a:buSzPct val="70000"/>
              <a:buFont typeface="Wingdings" panose="05000000000000000000" pitchFamily="2" charset="2"/>
              <a:buChar char="l"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>
              <a:buClr>
                <a:srgbClr val="38A4A1"/>
              </a:buCl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6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/24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  <p:sldLayoutId id="2147484676" r:id="rId5"/>
    <p:sldLayoutId id="2147484677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slide" Target="slide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16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b="0" dirty="0"/>
              <a:t>JDBC</a:t>
            </a:r>
            <a:r>
              <a:rPr lang="ko-KR" altLang="en-US" sz="2800" b="0" dirty="0"/>
              <a:t>로 데이터베이스와 </a:t>
            </a:r>
            <a:r>
              <a:rPr lang="en-US" altLang="ko-KR" sz="2800" b="0" dirty="0"/>
              <a:t>JSP </a:t>
            </a:r>
            <a:r>
              <a:rPr lang="ko-KR" altLang="en-US" sz="2800" b="0" dirty="0"/>
              <a:t>연동</a:t>
            </a:r>
            <a:endParaRPr lang="ko-KR" altLang="en-US" sz="2800" dirty="0"/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95536" y="1110902"/>
            <a:ext cx="8137153" cy="5715000"/>
            <a:chOff x="395287" y="-1246066"/>
            <a:chExt cx="8353425" cy="9058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287" y="-1246066"/>
              <a:ext cx="8353425" cy="69913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49" y="5745284"/>
              <a:ext cx="8343900" cy="206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715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04" y="1482778"/>
            <a:ext cx="3076575" cy="4800600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0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정적인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쿼리를 사용하고 </a:t>
            </a:r>
            <a:r>
              <a:rPr lang="ko-KR" altLang="en-US" b="0" dirty="0"/>
              <a:t>나면 더는 사용할 수 </a:t>
            </a:r>
            <a:r>
              <a:rPr lang="ko-KR" altLang="en-US" b="0" dirty="0" smtClean="0"/>
              <a:t>없음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</a:t>
            </a:r>
            <a:r>
              <a:rPr lang="ko-KR" altLang="en-US" b="0" dirty="0"/>
              <a:t>쿼리를 끝내면 </a:t>
            </a:r>
            <a:r>
              <a:rPr lang="en-US" altLang="ko-KR" b="0" dirty="0"/>
              <a:t>close( )</a:t>
            </a:r>
            <a:r>
              <a:rPr lang="ko-KR" altLang="en-US" b="0" dirty="0"/>
              <a:t>를 사용하여 객체를 </a:t>
            </a:r>
            <a:r>
              <a:rPr lang="ko-KR" altLang="en-US" b="0" dirty="0" smtClean="0"/>
              <a:t>즉시 해제해야 함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close</a:t>
            </a:r>
            <a:r>
              <a:rPr lang="en-US" altLang="ko-KR" b="0" dirty="0"/>
              <a:t>( )</a:t>
            </a:r>
            <a:r>
              <a:rPr lang="ko-KR" altLang="en-US" b="0" dirty="0"/>
              <a:t>를 사용하여 객체를 즉시 해제하지 않으면 </a:t>
            </a:r>
            <a:r>
              <a:rPr lang="ko-KR" altLang="en-US" b="0" u="sng" dirty="0">
                <a:solidFill>
                  <a:srgbClr val="FF0000"/>
                </a:solidFill>
              </a:rPr>
              <a:t>무시할 수 없는 공간이 </a:t>
            </a:r>
            <a:r>
              <a:rPr lang="ko-KR" altLang="en-US" b="0" u="sng" dirty="0" smtClean="0">
                <a:solidFill>
                  <a:srgbClr val="FF0000"/>
                </a:solidFill>
              </a:rPr>
              <a:t>필요하며 </a:t>
            </a:r>
            <a:r>
              <a:rPr lang="ko-KR" altLang="en-US" b="0" dirty="0"/>
              <a:t>페이지가 다른 작업을 수행하는 동안 멈추지 않기 </a:t>
            </a:r>
            <a:r>
              <a:rPr lang="ko-KR" altLang="en-US" b="0" dirty="0" smtClean="0"/>
              <a:t>때문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복잡하지 </a:t>
            </a:r>
            <a:r>
              <a:rPr lang="ko-KR" altLang="en-US" b="0" dirty="0"/>
              <a:t>않은 간단한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사용하는 경우에 </a:t>
            </a:r>
            <a:r>
              <a:rPr lang="ko-KR" altLang="en-US" b="0" dirty="0" smtClean="0"/>
              <a:t>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3.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318"/>
            <a:ext cx="82296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8" y="4596534"/>
            <a:ext cx="8305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5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조회하기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5" y="1880698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5" y="2492896"/>
            <a:ext cx="8267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87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smtClean="0"/>
              <a:t>삭제하기</a:t>
            </a:r>
            <a:endParaRPr lang="en-US" altLang="ko-KR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삭제하는 </a:t>
            </a:r>
            <a:r>
              <a:rPr lang="ko-KR" altLang="en-US" b="0" dirty="0"/>
              <a:t>데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32797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5" y="3197949"/>
            <a:ext cx="82581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31818"/>
            <a:ext cx="8286750" cy="280412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09588" y="3735939"/>
            <a:ext cx="8305800" cy="2910879"/>
            <a:chOff x="530027" y="3609886"/>
            <a:chExt cx="8305800" cy="29352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609886"/>
              <a:ext cx="8296275" cy="184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027" y="5268778"/>
              <a:ext cx="8296275" cy="127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48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1915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0" y="1556792"/>
            <a:ext cx="8305800" cy="32099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71" y="4129722"/>
            <a:ext cx="3666667" cy="1495238"/>
          </a:xfrm>
        </p:spPr>
      </p:pic>
    </p:spTree>
    <p:extLst>
      <p:ext uri="{BB962C8B-B14F-4D97-AF65-F5344CB8AC3E}">
        <p14:creationId xmlns:p14="http://schemas.microsoft.com/office/powerpoint/2010/main" val="356051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196752"/>
            <a:ext cx="8324850" cy="48291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00808"/>
            <a:ext cx="2376264" cy="1728192"/>
          </a:xfrm>
        </p:spPr>
      </p:pic>
    </p:spTree>
    <p:extLst>
      <p:ext uri="{BB962C8B-B14F-4D97-AF65-F5344CB8AC3E}">
        <p14:creationId xmlns:p14="http://schemas.microsoft.com/office/powerpoint/2010/main" val="140210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196752"/>
            <a:ext cx="8315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652462"/>
            <a:ext cx="8296275" cy="55530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56792"/>
            <a:ext cx="3219450" cy="1143000"/>
          </a:xfrm>
        </p:spPr>
      </p:pic>
    </p:spTree>
    <p:extLst>
      <p:ext uri="{BB962C8B-B14F-4D97-AF65-F5344CB8AC3E}">
        <p14:creationId xmlns:p14="http://schemas.microsoft.com/office/powerpoint/2010/main" val="198265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63436" y="1016726"/>
            <a:ext cx="8568000" cy="5580625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xmlns="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xmlns="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xmlns="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xmlns="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 로딩 및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DBMS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:a16="http://schemas.microsoft.com/office/drawing/2014/main" xmlns="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xmlns="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xmlns="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쿼리 실행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Oval 38">
            <a:extLst>
              <a:ext uri="{FF2B5EF4-FFF2-40B4-BE49-F238E27FC236}">
                <a16:creationId xmlns:a16="http://schemas.microsoft.com/office/drawing/2014/main" xmlns="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xmlns="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 smtClean="0">
                <a:latin typeface="맑은 고딕" panose="020B0503020000020004" pitchFamily="50" charset="-127"/>
              </a:rPr>
              <a:t>쿼리문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 실행 결과 값 가져오기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2" name="Oval 38">
            <a:extLst>
              <a:ext uri="{FF2B5EF4-FFF2-40B4-BE49-F238E27FC236}">
                <a16:creationId xmlns:a16="http://schemas.microsoft.com/office/drawing/2014/main" xmlns="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xmlns="" id="{A1D087A5-BC02-4A12-A503-0123A850BC88}"/>
              </a:ext>
            </a:extLst>
          </p:cNvPr>
          <p:cNvSpPr/>
          <p:nvPr/>
        </p:nvSpPr>
        <p:spPr>
          <a:xfrm>
            <a:off x="1087060" y="3717306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228991CF-971D-4BD1-9444-A3ADF601E98D}"/>
              </a:ext>
            </a:extLst>
          </p:cNvPr>
          <p:cNvSpPr txBox="1"/>
          <p:nvPr/>
        </p:nvSpPr>
        <p:spPr bwMode="auto">
          <a:xfrm>
            <a:off x="1683837" y="3812131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상품 조회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등록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수정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삭제하기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6" name="Oval 38">
            <a:extLst>
              <a:ext uri="{FF2B5EF4-FFF2-40B4-BE49-F238E27FC236}">
                <a16:creationId xmlns:a16="http://schemas.microsoft.com/office/drawing/2014/main" xmlns="" id="{EFB909A1-2553-431D-8951-2FCAB83352F3}"/>
              </a:ext>
            </a:extLst>
          </p:cNvPr>
          <p:cNvSpPr/>
          <p:nvPr/>
        </p:nvSpPr>
        <p:spPr>
          <a:xfrm>
            <a:off x="755576" y="3687000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6723D6-6106-4E80-84D8-C064B79C73D4}"/>
              </a:ext>
            </a:extLst>
          </p:cNvPr>
          <p:cNvSpPr txBox="1"/>
          <p:nvPr/>
        </p:nvSpPr>
        <p:spPr>
          <a:xfrm>
            <a:off x="879457" y="376765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7" y="4499306"/>
            <a:ext cx="729294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08018"/>
            <a:ext cx="8267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49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동적인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Prepared Statement </a:t>
            </a:r>
            <a:r>
              <a:rPr lang="ko-KR" altLang="en-US" b="0" dirty="0"/>
              <a:t>객체는 하나의 객체로 여러 번의 쿼리를 실행할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동일한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특정 </a:t>
            </a:r>
            <a:r>
              <a:rPr lang="ko-KR" altLang="en-US" b="0" dirty="0" smtClean="0"/>
              <a:t>값만 </a:t>
            </a:r>
            <a:r>
              <a:rPr lang="ko-KR" altLang="en-US" b="0" dirty="0"/>
              <a:t>바꾸어서 여러 번 실행해야 할 때</a:t>
            </a:r>
            <a:r>
              <a:rPr lang="en-US" altLang="ko-KR" b="0" dirty="0"/>
              <a:t>, </a:t>
            </a:r>
            <a:r>
              <a:rPr lang="ko-KR" altLang="en-US" b="0" dirty="0"/>
              <a:t>매개변수가 많아서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정리해야 할 때 </a:t>
            </a:r>
            <a:r>
              <a:rPr lang="ko-KR" altLang="en-US" b="0" dirty="0" smtClean="0"/>
              <a:t>유용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284984"/>
            <a:ext cx="82486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8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897407"/>
            <a:ext cx="7162800" cy="3762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55679"/>
            <a:ext cx="71723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08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executeQuery</a:t>
            </a:r>
            <a:r>
              <a:rPr lang="en-US" altLang="ko-KR" b="0" dirty="0" smtClean="0"/>
              <a:t>() </a:t>
            </a:r>
            <a:r>
              <a:rPr lang="ko-KR" altLang="en-US" b="0" dirty="0" err="1" smtClean="0"/>
              <a:t>메소드로</a:t>
            </a:r>
            <a:r>
              <a:rPr lang="ko-KR" altLang="en-US" b="0" dirty="0" smtClean="0"/>
              <a:t> 데이터 조회하기</a:t>
            </a:r>
            <a:endParaRPr lang="en-US" altLang="ko-KR" b="0" dirty="0" smtClean="0"/>
          </a:p>
          <a:p>
            <a:pPr lvl="2"/>
            <a:r>
              <a:rPr lang="en-US" altLang="ko-KR" b="0" dirty="0" err="1" smtClean="0"/>
              <a:t>executeQuery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동적인 </a:t>
            </a:r>
            <a:r>
              <a:rPr lang="en-US" altLang="ko-KR" b="0" dirty="0"/>
              <a:t>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검색하는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210973"/>
            <a:ext cx="82391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66601"/>
            <a:ext cx="8258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33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executeUpdate</a:t>
            </a:r>
            <a:r>
              <a:rPr lang="en-US" altLang="ko-KR" b="0" dirty="0"/>
              <a:t>()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데이터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 smtClean="0"/>
              <a:t>삭제하기</a:t>
            </a:r>
            <a:endParaRPr lang="en-US" altLang="ko-KR" b="0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 smtClean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3" y="2247459"/>
            <a:ext cx="800909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8" y="3068959"/>
            <a:ext cx="8305800" cy="35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0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390" y="931818"/>
            <a:ext cx="6817196" cy="3312368"/>
            <a:chOff x="419100" y="1124744"/>
            <a:chExt cx="8305800" cy="41504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00" y="1124744"/>
              <a:ext cx="8305800" cy="2790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3789318"/>
              <a:ext cx="8286750" cy="14859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14" y="3651260"/>
            <a:ext cx="651289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7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7" y="960153"/>
            <a:ext cx="82296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9" y="1772054"/>
            <a:ext cx="8305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9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29129"/>
            <a:ext cx="8362950" cy="527685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12" y="1700808"/>
            <a:ext cx="321945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05" y="2886915"/>
            <a:ext cx="3526311" cy="13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31818"/>
            <a:ext cx="8343900" cy="57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9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ResultSet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Statement </a:t>
            </a:r>
            <a:r>
              <a:rPr lang="ko-KR" altLang="en-US" b="0" dirty="0"/>
              <a:t>또는 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 </a:t>
            </a:r>
            <a:r>
              <a:rPr lang="ko-KR" altLang="en-US" b="0" dirty="0"/>
              <a:t>객체로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얻어온 레코드 값을 </a:t>
            </a:r>
            <a:r>
              <a:rPr lang="ko-KR" altLang="en-US" b="0" u="sng" dirty="0">
                <a:solidFill>
                  <a:srgbClr val="FF0000"/>
                </a:solidFill>
              </a:rPr>
              <a:t>테이블 형태</a:t>
            </a:r>
            <a:r>
              <a:rPr lang="ko-KR" altLang="en-US" b="0" dirty="0"/>
              <a:t>로 가진 </a:t>
            </a:r>
            <a:r>
              <a:rPr lang="ko-KR" altLang="en-US" b="0" dirty="0" smtClean="0"/>
              <a:t>객체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4. </a:t>
            </a:r>
            <a:r>
              <a:rPr lang="ko-KR" altLang="en-US" b="0" dirty="0" err="1" smtClean="0"/>
              <a:t>쿼리문</a:t>
            </a:r>
            <a:r>
              <a:rPr lang="ko-KR" altLang="en-US" b="0" dirty="0" smtClean="0"/>
              <a:t> </a:t>
            </a:r>
            <a:r>
              <a:rPr lang="ko-KR" altLang="en-US" b="0" dirty="0"/>
              <a:t>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2636912"/>
            <a:ext cx="8277225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4122752"/>
            <a:ext cx="82962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0" dirty="0" smtClean="0"/>
              <a:t>자바</a:t>
            </a:r>
            <a:r>
              <a:rPr lang="en-US" altLang="ko-KR" b="0" dirty="0"/>
              <a:t>/JSP </a:t>
            </a:r>
            <a:r>
              <a:rPr lang="ko-KR" altLang="en-US" b="0" dirty="0"/>
              <a:t>프로그램 내에서 데이터베이스와 관련된 </a:t>
            </a:r>
            <a:r>
              <a:rPr lang="ko-KR" altLang="en-US" b="0" dirty="0" smtClean="0"/>
              <a:t>작업을 </a:t>
            </a:r>
            <a:r>
              <a:rPr lang="ko-KR" altLang="en-US" b="0" dirty="0"/>
              <a:t>처리할 수 있도록 도와주는 자바 표준 </a:t>
            </a:r>
            <a:r>
              <a:rPr lang="ko-KR" altLang="en-US" b="0" dirty="0" smtClean="0"/>
              <a:t>인터페이스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 시스템에 </a:t>
            </a:r>
            <a:r>
              <a:rPr lang="ko-KR" altLang="en-US" b="0" dirty="0" smtClean="0"/>
              <a:t>접근하여 </a:t>
            </a:r>
            <a:r>
              <a:rPr lang="en-US" altLang="ko-KR" b="0" dirty="0"/>
              <a:t>SQL </a:t>
            </a:r>
            <a:r>
              <a:rPr lang="ko-KR" altLang="en-US" b="0" dirty="0"/>
              <a:t>문을 실행하기 위한 자바 </a:t>
            </a:r>
            <a:r>
              <a:rPr lang="en-US" altLang="ko-KR" b="0" dirty="0"/>
              <a:t>API </a:t>
            </a:r>
            <a:r>
              <a:rPr lang="ko-KR" altLang="en-US" b="0" dirty="0"/>
              <a:t>또는 자바 </a:t>
            </a:r>
            <a:r>
              <a:rPr lang="ko-KR" altLang="en-US" b="0" dirty="0" smtClean="0"/>
              <a:t>라이브러리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en-US" altLang="ko-KR" b="0" dirty="0"/>
              <a:t>API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사용하면 </a:t>
            </a:r>
            <a:r>
              <a:rPr lang="en-US" altLang="ko-KR" b="0" dirty="0" smtClean="0"/>
              <a:t>DBMS</a:t>
            </a:r>
            <a:r>
              <a:rPr lang="ko-KR" altLang="en-US" b="0" dirty="0"/>
              <a:t>의 종류에 상관없이 데이터베이스 작업을 처리할 수 </a:t>
            </a:r>
            <a:r>
              <a:rPr lang="ko-KR" altLang="en-US" b="0" dirty="0" smtClean="0"/>
              <a:t>있</a:t>
            </a:r>
            <a:r>
              <a:rPr lang="ko-KR" altLang="en-US" dirty="0" smtClean="0"/>
              <a:t>음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4" y="3501008"/>
            <a:ext cx="5952331" cy="23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52736"/>
            <a:ext cx="8362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33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286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78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8638"/>
            <a:ext cx="818197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6491"/>
            <a:ext cx="8305800" cy="494116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60848"/>
            <a:ext cx="2772544" cy="1550541"/>
          </a:xfrm>
        </p:spPr>
      </p:pic>
    </p:spTree>
    <p:extLst>
      <p:ext uri="{BB962C8B-B14F-4D97-AF65-F5344CB8AC3E}">
        <p14:creationId xmlns:p14="http://schemas.microsoft.com/office/powerpoint/2010/main" val="1874710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42006"/>
            <a:ext cx="8362950" cy="5704812"/>
            <a:chOff x="313506" y="-472191"/>
            <a:chExt cx="8362950" cy="91085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-472191"/>
              <a:ext cx="7705725" cy="516118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06" y="4657234"/>
              <a:ext cx="8362950" cy="3979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6546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03069"/>
            <a:ext cx="8220075" cy="5238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65919" y="1346529"/>
            <a:ext cx="8315325" cy="5264456"/>
            <a:chOff x="365919" y="1553277"/>
            <a:chExt cx="8315325" cy="6060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19" y="1553277"/>
              <a:ext cx="8315325" cy="1476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50" y="3079436"/>
              <a:ext cx="7962900" cy="4533900"/>
            </a:xfrm>
            <a:prstGeom prst="rect">
              <a:avLst/>
            </a:prstGeom>
          </p:spPr>
        </p:pic>
      </p:grpSp>
      <p:pic>
        <p:nvPicPr>
          <p:cNvPr id="8" name="내용 개체 틀 7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26" y="2492896"/>
            <a:ext cx="3276600" cy="1905000"/>
          </a:xfrm>
        </p:spPr>
      </p:pic>
    </p:spTree>
    <p:extLst>
      <p:ext uri="{BB962C8B-B14F-4D97-AF65-F5344CB8AC3E}">
        <p14:creationId xmlns:p14="http://schemas.microsoft.com/office/powerpoint/2010/main" val="194041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8450" y="931818"/>
            <a:ext cx="8085236" cy="5754836"/>
            <a:chOff x="227013" y="-1133564"/>
            <a:chExt cx="8343900" cy="101011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93" y="-1133564"/>
              <a:ext cx="7658100" cy="70485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5805264"/>
              <a:ext cx="8343900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167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2" y="953939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760344"/>
            <a:ext cx="8343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3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1" y="1012009"/>
            <a:ext cx="8305800" cy="555470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1484784"/>
            <a:ext cx="2534401" cy="176750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40" y="3257064"/>
            <a:ext cx="3295238" cy="114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497346"/>
            <a:ext cx="3444689" cy="13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93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9848" y="1052736"/>
            <a:ext cx="8324850" cy="5594082"/>
            <a:chOff x="266700" y="519112"/>
            <a:chExt cx="8324850" cy="106840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450" y="519112"/>
              <a:ext cx="8039100" cy="5819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" y="6345435"/>
              <a:ext cx="8324850" cy="4857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26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31818"/>
            <a:ext cx="8210550" cy="542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916113"/>
            <a:ext cx="8286750" cy="26574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8" y="2432171"/>
            <a:ext cx="2709289" cy="1860926"/>
          </a:xfrm>
        </p:spPr>
      </p:pic>
    </p:spTree>
    <p:extLst>
      <p:ext uri="{BB962C8B-B14F-4D97-AF65-F5344CB8AC3E}">
        <p14:creationId xmlns:p14="http://schemas.microsoft.com/office/powerpoint/2010/main" val="408235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를 사용한 </a:t>
            </a:r>
            <a:r>
              <a:rPr lang="en-US" altLang="ko-KR" dirty="0"/>
              <a:t>JSP</a:t>
            </a:r>
            <a:r>
              <a:rPr lang="ko-KR" altLang="en-US" dirty="0"/>
              <a:t>와 데이터베이스의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lvl="1"/>
            <a:r>
              <a:rPr lang="ko-KR" altLang="en-US" b="0" dirty="0"/>
              <a:t>❶ </a:t>
            </a:r>
            <a:r>
              <a:rPr lang="en-US" altLang="ko-KR" b="0" dirty="0"/>
              <a:t>java.sql.* </a:t>
            </a:r>
            <a:r>
              <a:rPr lang="ko-KR" altLang="en-US" b="0" dirty="0"/>
              <a:t>패키지 </a:t>
            </a:r>
            <a:r>
              <a:rPr lang="ko-KR" altLang="en-US" b="0" dirty="0" err="1" smtClean="0"/>
              <a:t>임포트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❷ </a:t>
            </a:r>
            <a:r>
              <a:rPr lang="en-US" altLang="ko-KR" b="0" dirty="0">
                <a:hlinkClick r:id="rId2" action="ppaction://hlinksldjump"/>
              </a:rPr>
              <a:t>JDBC </a:t>
            </a:r>
            <a:r>
              <a:rPr lang="ko-KR" altLang="en-US" b="0" dirty="0">
                <a:hlinkClick r:id="rId2" action="ppaction://hlinksldjump"/>
              </a:rPr>
              <a:t>드라이버 </a:t>
            </a:r>
            <a:r>
              <a:rPr lang="ko-KR" altLang="en-US" b="0" dirty="0" smtClean="0">
                <a:hlinkClick r:id="rId2" action="ppaction://hlinksldjump"/>
              </a:rPr>
              <a:t>로딩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❸ </a:t>
            </a:r>
            <a:r>
              <a:rPr lang="ko-KR" altLang="en-US" b="0" dirty="0">
                <a:hlinkClick r:id="rId3" action="ppaction://hlinksldjump"/>
              </a:rPr>
              <a:t>데이터베이스 접속을 위한 </a:t>
            </a:r>
            <a:r>
              <a:rPr lang="en-US" altLang="ko-KR" b="0" dirty="0" smtClean="0">
                <a:hlinkClick r:id="rId3" action="ppaction://hlinksldjump"/>
              </a:rPr>
              <a:t>Connection </a:t>
            </a:r>
            <a:r>
              <a:rPr lang="ko-KR" altLang="en-US" b="0" dirty="0" smtClean="0">
                <a:hlinkClick r:id="rId3" action="ppaction://hlinksldjump"/>
              </a:rPr>
              <a:t>객체 </a:t>
            </a:r>
            <a:r>
              <a:rPr lang="ko-KR" altLang="en-US" b="0" dirty="0" smtClean="0">
                <a:hlinkClick r:id="rId3" action="ppaction://hlinksldjump"/>
              </a:rPr>
              <a:t>생성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❹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실행하기 위한 </a:t>
            </a:r>
            <a:r>
              <a:rPr lang="en-US" altLang="ko-KR" b="0" dirty="0" smtClean="0"/>
              <a:t>Statement/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/</a:t>
            </a:r>
            <a:r>
              <a:rPr lang="en-US" altLang="ko-KR" b="0" dirty="0" err="1" smtClean="0"/>
              <a:t>CallableStatement</a:t>
            </a:r>
            <a:r>
              <a:rPr lang="ko-KR" altLang="en-US" b="0" dirty="0" smtClean="0"/>
              <a:t>객체 </a:t>
            </a:r>
            <a:r>
              <a:rPr lang="ko-KR" altLang="en-US" b="0" dirty="0" smtClean="0"/>
              <a:t>생성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❺ </a:t>
            </a:r>
            <a:r>
              <a:rPr lang="ko-KR" altLang="en-US" b="0" dirty="0"/>
              <a:t>쿼리 </a:t>
            </a:r>
            <a:r>
              <a:rPr lang="ko-KR" altLang="en-US" b="0" dirty="0" smtClean="0"/>
              <a:t>실행</a:t>
            </a:r>
            <a:r>
              <a:rPr lang="en-US" altLang="ko-KR" b="0" dirty="0" smtClean="0"/>
              <a:t>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❻ </a:t>
            </a:r>
            <a:r>
              <a:rPr lang="ko-KR" altLang="en-US" b="0" dirty="0"/>
              <a:t>쿼리 실행의 결과 값</a:t>
            </a:r>
            <a:r>
              <a:rPr lang="en-US" altLang="ko-KR" b="0" dirty="0"/>
              <a:t>(</a:t>
            </a:r>
            <a:r>
              <a:rPr lang="en-US" altLang="ko-KR" b="0" dirty="0" err="1"/>
              <a:t>int</a:t>
            </a:r>
            <a:r>
              <a:rPr lang="en-US" altLang="ko-KR" b="0" dirty="0"/>
              <a:t>, </a:t>
            </a:r>
            <a:r>
              <a:rPr lang="en-US" altLang="ko-KR" b="0" dirty="0" err="1"/>
              <a:t>ResultSet</a:t>
            </a:r>
            <a:r>
              <a:rPr lang="en-US" altLang="ko-KR" b="0" dirty="0"/>
              <a:t>)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❼ </a:t>
            </a:r>
            <a:r>
              <a:rPr lang="ko-KR" altLang="en-US" b="0" dirty="0">
                <a:hlinkClick r:id="rId4" action="ppaction://hlinksldjump"/>
              </a:rPr>
              <a:t>사용된 </a:t>
            </a:r>
            <a:r>
              <a:rPr lang="ko-KR" altLang="en-US" b="0" dirty="0" smtClean="0">
                <a:hlinkClick r:id="rId4" action="ppaction://hlinksldjump"/>
              </a:rPr>
              <a:t>객체</a:t>
            </a:r>
            <a:r>
              <a:rPr lang="en-US" altLang="ko-KR" b="0" dirty="0" smtClean="0">
                <a:hlinkClick r:id="rId4" action="ppaction://hlinksldjump"/>
              </a:rPr>
              <a:t>(</a:t>
            </a:r>
            <a:r>
              <a:rPr lang="en-US" altLang="ko-KR" b="0" dirty="0" err="1">
                <a:hlinkClick r:id="rId4" action="ppaction://hlinksldjump"/>
              </a:rPr>
              <a:t>ResultSet</a:t>
            </a:r>
            <a:r>
              <a:rPr lang="en-US" altLang="ko-KR" b="0" dirty="0">
                <a:hlinkClick r:id="rId4" action="ppaction://hlinksldjump"/>
              </a:rPr>
              <a:t>, Statement/</a:t>
            </a:r>
            <a:r>
              <a:rPr lang="en-US" altLang="ko-KR" b="0" dirty="0" err="1">
                <a:hlinkClick r:id="rId4" action="ppaction://hlinksldjump"/>
              </a:rPr>
              <a:t>PreparedStatement</a:t>
            </a:r>
            <a:r>
              <a:rPr lang="en-US" altLang="ko-KR" b="0" dirty="0">
                <a:hlinkClick r:id="rId4" action="ppaction://hlinksldjump"/>
              </a:rPr>
              <a:t>/</a:t>
            </a:r>
            <a:r>
              <a:rPr lang="en-US" altLang="ko-KR" b="0" dirty="0" err="1">
                <a:hlinkClick r:id="rId4" action="ppaction://hlinksldjump"/>
              </a:rPr>
              <a:t>CallableStatement</a:t>
            </a:r>
            <a:r>
              <a:rPr lang="en-US" altLang="ko-KR" b="0" dirty="0">
                <a:hlinkClick r:id="rId4" action="ppaction://hlinksldjump"/>
              </a:rPr>
              <a:t>, Connection) </a:t>
            </a:r>
            <a:r>
              <a:rPr lang="ko-KR" altLang="en-US" b="0" dirty="0">
                <a:hlinkClick r:id="rId4" action="ppaction://hlinksldjump"/>
              </a:rPr>
              <a:t>종료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56645"/>
          <a:stretch/>
        </p:blipFill>
        <p:spPr>
          <a:xfrm>
            <a:off x="3491880" y="1700808"/>
            <a:ext cx="3086282" cy="3600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1323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296275" cy="554461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340768"/>
            <a:ext cx="2843461" cy="8787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90" y="2250669"/>
            <a:ext cx="3419872" cy="12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4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31818"/>
            <a:ext cx="8315325" cy="5715000"/>
            <a:chOff x="227013" y="931818"/>
            <a:chExt cx="8315325" cy="89910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31818"/>
              <a:ext cx="7896225" cy="530406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235878"/>
              <a:ext cx="8315325" cy="3686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928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" y="931818"/>
            <a:ext cx="818197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3" y="1530598"/>
            <a:ext cx="831532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64" y="5311752"/>
            <a:ext cx="8239125" cy="11525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60848"/>
            <a:ext cx="2819048" cy="1904762"/>
          </a:xfrm>
        </p:spPr>
      </p:pic>
    </p:spTree>
    <p:extLst>
      <p:ext uri="{BB962C8B-B14F-4D97-AF65-F5344CB8AC3E}">
        <p14:creationId xmlns:p14="http://schemas.microsoft.com/office/powerpoint/2010/main" val="2381629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96752"/>
            <a:ext cx="8362950" cy="5130552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700808"/>
            <a:ext cx="2905125" cy="10081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2710397"/>
            <a:ext cx="3029347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4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7504" y="986630"/>
            <a:ext cx="8343900" cy="5660188"/>
            <a:chOff x="323528" y="-1316082"/>
            <a:chExt cx="8343900" cy="105572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836" y="-1316082"/>
              <a:ext cx="7934325" cy="4495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068960"/>
              <a:ext cx="8343900" cy="617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004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3" y="939886"/>
            <a:ext cx="821055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1964466"/>
            <a:ext cx="8296275" cy="25812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92896"/>
            <a:ext cx="2819400" cy="1905000"/>
          </a:xfrm>
        </p:spPr>
      </p:pic>
    </p:spTree>
    <p:extLst>
      <p:ext uri="{BB962C8B-B14F-4D97-AF65-F5344CB8AC3E}">
        <p14:creationId xmlns:p14="http://schemas.microsoft.com/office/powerpoint/2010/main" val="200738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00834"/>
            <a:ext cx="8362950" cy="5503168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04" y="1412776"/>
            <a:ext cx="293561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3" y="2563844"/>
            <a:ext cx="3245371" cy="12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4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0422" y="1039740"/>
            <a:ext cx="8334375" cy="5607078"/>
            <a:chOff x="93663" y="-3744957"/>
            <a:chExt cx="8334375" cy="115363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013" y="-3744957"/>
              <a:ext cx="8201025" cy="7362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63" y="3629007"/>
              <a:ext cx="8334375" cy="416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470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[</a:t>
            </a:r>
            <a:r>
              <a:rPr lang="ko-KR" altLang="en-US" dirty="0" smtClean="0"/>
              <a:t>웹 </a:t>
            </a:r>
            <a:r>
              <a:rPr lang="ko-KR" altLang="en-US" b="0" dirty="0" smtClean="0"/>
              <a:t>쇼핑몰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 </a:t>
            </a:r>
            <a:r>
              <a:rPr lang="ko-KR" altLang="en-US" b="0" dirty="0"/>
              <a:t>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8" y="1556792"/>
            <a:ext cx="8334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6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1" y="994020"/>
            <a:ext cx="3396128" cy="256547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57" y="994020"/>
            <a:ext cx="3348124" cy="25292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05064"/>
            <a:ext cx="3246622" cy="24525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001881"/>
            <a:ext cx="3359827" cy="25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4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2.1 JDBC </a:t>
            </a:r>
            <a:r>
              <a:rPr lang="ko-KR" altLang="en-US" dirty="0"/>
              <a:t>드라이버 </a:t>
            </a:r>
            <a:r>
              <a:rPr lang="ko-KR" altLang="en-US" dirty="0" smtClean="0"/>
              <a:t>로딩하기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 로딩 단계에서는 드라이버 인터페이스를 구현하는 </a:t>
            </a:r>
            <a:r>
              <a:rPr lang="ko-KR" altLang="en-US" b="0" dirty="0" smtClean="0"/>
              <a:t>작업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Class.forName</a:t>
            </a:r>
            <a:r>
              <a:rPr lang="en-US" altLang="ko-KR" b="0" dirty="0"/>
              <a:t>( </a:t>
            </a:r>
            <a:r>
              <a:rPr lang="en-US" altLang="ko-KR" b="0" dirty="0" smtClean="0"/>
              <a:t>) </a:t>
            </a:r>
            <a:r>
              <a:rPr lang="ko-KR" altLang="en-US" b="0" dirty="0" err="1" smtClean="0"/>
              <a:t>메소드를</a:t>
            </a:r>
            <a:r>
              <a:rPr lang="ko-KR" altLang="en-US" b="0" dirty="0" smtClean="0"/>
              <a:t> </a:t>
            </a:r>
            <a:r>
              <a:rPr lang="ko-KR" altLang="en-US" b="0" dirty="0"/>
              <a:t>이용하여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</a:t>
            </a:r>
            <a:r>
              <a:rPr lang="ko-KR" altLang="en-US" b="0" dirty="0" smtClean="0"/>
              <a:t>로딩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ko-KR" altLang="en-US" b="0" dirty="0"/>
              <a:t>드라이버가 로딩되면 자동으로 </a:t>
            </a:r>
            <a:r>
              <a:rPr lang="ko-KR" altLang="en-US" b="0" dirty="0" smtClean="0"/>
              <a:t>객체가 생성되고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클래스에 </a:t>
            </a:r>
            <a:r>
              <a:rPr lang="ko-KR" altLang="en-US" b="0" dirty="0" smtClean="0"/>
              <a:t>등록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 </a:t>
            </a:r>
            <a:r>
              <a:rPr lang="en-US" altLang="ko-KR" b="0" u="sng" dirty="0" smtClean="0"/>
              <a:t>JDBC </a:t>
            </a:r>
            <a:r>
              <a:rPr lang="ko-KR" altLang="en-US" b="0" u="sng" dirty="0"/>
              <a:t>드라이버 </a:t>
            </a:r>
            <a:r>
              <a:rPr lang="ko-KR" altLang="en-US" b="0" u="sng" dirty="0" smtClean="0"/>
              <a:t>로딩은 </a:t>
            </a:r>
            <a:r>
              <a:rPr lang="ko-KR" altLang="en-US" b="0" u="sng" dirty="0" smtClean="0">
                <a:solidFill>
                  <a:srgbClr val="FF0000"/>
                </a:solidFill>
              </a:rPr>
              <a:t>프로그램 </a:t>
            </a:r>
            <a:r>
              <a:rPr lang="ko-KR" altLang="en-US" b="0" u="sng" dirty="0">
                <a:solidFill>
                  <a:srgbClr val="FF0000"/>
                </a:solidFill>
              </a:rPr>
              <a:t>수행 </a:t>
            </a:r>
            <a:r>
              <a:rPr lang="ko-KR" altLang="en-US" b="0" u="sng" dirty="0"/>
              <a:t>시 한 번만 </a:t>
            </a:r>
            <a:r>
              <a:rPr lang="ko-KR" altLang="en-US" b="0" u="sng" dirty="0" smtClean="0"/>
              <a:t>필요</a:t>
            </a:r>
            <a:endParaRPr lang="ko-KR" altLang="en-US" u="sng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54" y="2166455"/>
            <a:ext cx="68675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3645024"/>
            <a:ext cx="6972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0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 err="1"/>
              <a:t>커넥션하기</a:t>
            </a:r>
            <a:r>
              <a:rPr lang="en-US" altLang="ko-KR" b="0" dirty="0"/>
              <a:t>: </a:t>
            </a:r>
            <a:r>
              <a:rPr lang="ko-KR" altLang="en-US" b="0" dirty="0"/>
              <a:t>커넥션 이름은 </a:t>
            </a:r>
            <a:r>
              <a:rPr lang="en-US" altLang="ko-KR" b="0" dirty="0" err="1"/>
              <a:t>Market_Conn</a:t>
            </a:r>
            <a:r>
              <a:rPr lang="ko-KR" altLang="en-US" b="0" dirty="0"/>
              <a:t>이고 데이터베이스 이름은 </a:t>
            </a:r>
            <a:r>
              <a:rPr lang="en-US" altLang="ko-KR" b="0" dirty="0" err="1" smtClean="0"/>
              <a:t>WebMarketDB</a:t>
            </a:r>
            <a:r>
              <a:rPr lang="ko-KR" altLang="en-US" b="0" dirty="0" smtClean="0"/>
              <a:t>를 </a:t>
            </a:r>
            <a:r>
              <a:rPr lang="ko-KR" altLang="en-US" b="0" dirty="0"/>
              <a:t>사용하여 </a:t>
            </a:r>
            <a:r>
              <a:rPr lang="en-US" altLang="ko-KR" b="0" dirty="0"/>
              <a:t>Data Source Explorer</a:t>
            </a:r>
            <a:r>
              <a:rPr lang="ko-KR" altLang="en-US" b="0" dirty="0"/>
              <a:t>에서 </a:t>
            </a:r>
            <a:r>
              <a:rPr lang="ko-KR" altLang="en-US" b="0" dirty="0" smtClean="0"/>
              <a:t>실행</a:t>
            </a:r>
            <a:r>
              <a:rPr lang="en-US" altLang="ko-KR" b="0" dirty="0" smtClean="0"/>
              <a:t>. </a:t>
            </a:r>
          </a:p>
          <a:p>
            <a:pPr lvl="1"/>
            <a:r>
              <a:rPr lang="ko-KR" altLang="en-US" b="0" dirty="0" smtClean="0"/>
              <a:t>생성한 </a:t>
            </a:r>
            <a:r>
              <a:rPr lang="en-US" altLang="ko-KR" b="0" dirty="0" smtClean="0"/>
              <a:t>product </a:t>
            </a:r>
            <a:r>
              <a:rPr lang="ko-KR" altLang="en-US" b="0" dirty="0"/>
              <a:t>테이블을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81975" cy="542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5" y="2974930"/>
            <a:ext cx="51244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10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연결 페이지 </a:t>
            </a:r>
            <a:r>
              <a:rPr lang="ko-KR" altLang="en-US" b="0" dirty="0" smtClean="0"/>
              <a:t>만들기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28625" y="1412776"/>
            <a:ext cx="8286750" cy="4752528"/>
            <a:chOff x="428625" y="1556792"/>
            <a:chExt cx="8286750" cy="62960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5" y="1556792"/>
              <a:ext cx="8286750" cy="38862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5442992"/>
              <a:ext cx="8286750" cy="24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160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255668"/>
            <a:ext cx="83534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63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목록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556792"/>
            <a:ext cx="8315325" cy="49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41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31818"/>
            <a:ext cx="7945387" cy="5759877"/>
            <a:chOff x="438150" y="142875"/>
            <a:chExt cx="8267700" cy="10201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075" y="142875"/>
              <a:ext cx="7943850" cy="6572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0" y="6715125"/>
              <a:ext cx="8267700" cy="362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944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2391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2588266"/>
            <a:ext cx="83153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7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상품 </a:t>
            </a:r>
            <a:r>
              <a:rPr lang="ko-KR" altLang="en-US" b="0" dirty="0"/>
              <a:t>등록 처리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541418"/>
            <a:ext cx="8343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12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225540"/>
            <a:ext cx="8296275" cy="51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94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708920"/>
            <a:ext cx="8362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1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웹 애플리케이션 배포 설명자 </a:t>
            </a:r>
            <a:r>
              <a:rPr lang="en-US" altLang="ko-KR" b="0" dirty="0"/>
              <a:t>web.xml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7" y="1844824"/>
            <a:ext cx="8343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2.2 Connection </a:t>
            </a:r>
            <a:r>
              <a:rPr lang="ko-KR" altLang="en-US" dirty="0"/>
              <a:t>객체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드라이버에서 데이터베이스와 연결된 커넥션을 가져오기 위해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 smtClean="0"/>
              <a:t>클래스의 </a:t>
            </a:r>
            <a:r>
              <a:rPr lang="en-US" altLang="ko-KR" b="0" dirty="0" err="1"/>
              <a:t>getConnection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DriverManager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클래스로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생성할 때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검색하고</a:t>
            </a:r>
            <a:r>
              <a:rPr lang="en-US" altLang="ko-KR" b="0" dirty="0"/>
              <a:t>, </a:t>
            </a:r>
            <a:r>
              <a:rPr lang="ko-KR" altLang="en-US" b="0" dirty="0"/>
              <a:t>검색된 드라이버를 </a:t>
            </a:r>
            <a:r>
              <a:rPr lang="ko-KR" altLang="en-US" b="0" dirty="0" smtClean="0"/>
              <a:t>이용하여 </a:t>
            </a:r>
            <a:r>
              <a:rPr lang="en-US" altLang="ko-KR" b="0" dirty="0" smtClean="0"/>
              <a:t>Connection </a:t>
            </a:r>
            <a:r>
              <a:rPr lang="ko-KR" altLang="en-US" b="0" dirty="0"/>
              <a:t>객체를 생성한 후 이를 </a:t>
            </a:r>
            <a:r>
              <a:rPr lang="ko-KR" altLang="en-US" b="0" dirty="0" smtClean="0"/>
              <a:t>반환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789193"/>
            <a:ext cx="6886575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3895640"/>
            <a:ext cx="7200279" cy="26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42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편집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1475" y="1556792"/>
            <a:ext cx="8401050" cy="5013176"/>
            <a:chOff x="371475" y="1556792"/>
            <a:chExt cx="8401050" cy="71287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1556792"/>
              <a:ext cx="8401050" cy="479296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6438697"/>
              <a:ext cx="8105775" cy="224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921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97650"/>
            <a:ext cx="6896100" cy="55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68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수정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268760"/>
            <a:ext cx="8343900" cy="53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2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884" y="931818"/>
            <a:ext cx="8248650" cy="5715000"/>
            <a:chOff x="353258" y="1069930"/>
            <a:chExt cx="8248650" cy="108121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69930"/>
              <a:ext cx="8096250" cy="5438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58" y="6508817"/>
              <a:ext cx="8248650" cy="5373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569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50270" y="961778"/>
            <a:ext cx="8324850" cy="5685039"/>
            <a:chOff x="409575" y="1052736"/>
            <a:chExt cx="8324850" cy="110523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" y="1052736"/>
              <a:ext cx="8324850" cy="513737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575" y="6190109"/>
              <a:ext cx="8077200" cy="591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121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7504" y="955188"/>
            <a:ext cx="8445499" cy="5691630"/>
            <a:chOff x="227013" y="638175"/>
            <a:chExt cx="8445499" cy="1175645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487" y="638175"/>
              <a:ext cx="8201025" cy="55816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279582"/>
              <a:ext cx="8334375" cy="6115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860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수정 처리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19100" y="1340768"/>
            <a:ext cx="8305800" cy="5040560"/>
            <a:chOff x="419099" y="2886447"/>
            <a:chExt cx="8305800" cy="44158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099" y="2886447"/>
              <a:ext cx="8305800" cy="68656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837" y="3573016"/>
              <a:ext cx="7934325" cy="3729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2316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1818"/>
            <a:ext cx="78009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25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1818"/>
            <a:ext cx="7943850" cy="512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5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2202" y="962838"/>
            <a:ext cx="8324850" cy="5683979"/>
            <a:chOff x="323528" y="1466850"/>
            <a:chExt cx="8324850" cy="78835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262" y="1466850"/>
              <a:ext cx="7991475" cy="39243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416567"/>
              <a:ext cx="8324850" cy="393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626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14" y="1025600"/>
            <a:ext cx="5859685" cy="283544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699792" y="3391845"/>
            <a:ext cx="6125282" cy="3220388"/>
            <a:chOff x="1255030" y="3473783"/>
            <a:chExt cx="5423061" cy="34230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5031" y="3473783"/>
              <a:ext cx="5423060" cy="12477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030" y="4660783"/>
              <a:ext cx="5423060" cy="2236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846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52736"/>
            <a:ext cx="820102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5" y="2317705"/>
            <a:ext cx="83343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537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편집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39552" y="1196752"/>
            <a:ext cx="8305800" cy="5450066"/>
            <a:chOff x="609600" y="-1899592"/>
            <a:chExt cx="8305800" cy="93821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-1899592"/>
              <a:ext cx="8172450" cy="75533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5653733"/>
              <a:ext cx="8305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6175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삭제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/>
              <a:t>삭제하기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4337" y="1268760"/>
            <a:ext cx="8190111" cy="5184576"/>
            <a:chOff x="551259" y="-2187624"/>
            <a:chExt cx="8315325" cy="100298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309" y="-2187624"/>
              <a:ext cx="8296275" cy="7343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259" y="5156151"/>
              <a:ext cx="8315325" cy="2686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0588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데이터베이스 연결 닫기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데이터베이스 연결이 더 이상 필요하지 않으면 데이터베이스와 </a:t>
            </a:r>
            <a:r>
              <a:rPr lang="en-US" altLang="ko-KR" b="0" dirty="0" smtClean="0"/>
              <a:t>JDBC </a:t>
            </a:r>
            <a:r>
              <a:rPr lang="ko-KR" altLang="en-US" b="0" dirty="0" smtClean="0"/>
              <a:t>리소스가 자동으로 닫힐 때까지 </a:t>
            </a:r>
            <a:r>
              <a:rPr lang="ko-KR" altLang="en-US" b="0" dirty="0"/>
              <a:t>대기하는 것이 아니라 </a:t>
            </a:r>
            <a:r>
              <a:rPr lang="en-US" altLang="ko-KR" b="0" dirty="0"/>
              <a:t>close( 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생성한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</a:t>
            </a:r>
            <a:r>
              <a:rPr lang="ko-KR" altLang="en-US" b="0" dirty="0" smtClean="0"/>
              <a:t>해제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일반적으로 </a:t>
            </a:r>
            <a:r>
              <a:rPr lang="ko-KR" altLang="en-US" b="0" dirty="0"/>
              <a:t>데이터베이스 리소스를 사용하지 않기 위해 사용을 끝내자마자 리소스를 해제하는 </a:t>
            </a:r>
            <a:r>
              <a:rPr lang="ko-KR" altLang="en-US" b="0" dirty="0" smtClean="0"/>
              <a:t>것이 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140968"/>
            <a:ext cx="68770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772764"/>
            <a:ext cx="6915150" cy="27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476250"/>
          </a:xfrm>
          <a:prstGeom prst="rect">
            <a:avLst/>
          </a:prstGeo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772816"/>
            <a:ext cx="6966167" cy="2016224"/>
          </a:xfrm>
        </p:spPr>
      </p:pic>
    </p:spTree>
    <p:extLst>
      <p:ext uri="{BB962C8B-B14F-4D97-AF65-F5344CB8AC3E}">
        <p14:creationId xmlns:p14="http://schemas.microsoft.com/office/powerpoint/2010/main" val="913134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366</TotalTime>
  <Words>1177</Words>
  <Application>Microsoft Office PowerPoint</Application>
  <PresentationFormat>화면 슬라이드 쇼(4:3)</PresentationFormat>
  <Paragraphs>162</Paragraphs>
  <Slides>73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4" baseType="lpstr">
      <vt:lpstr>HY견고딕</vt:lpstr>
      <vt:lpstr>HY견명조</vt:lpstr>
      <vt:lpstr>HY헤드라인M</vt:lpstr>
      <vt:lpstr>굴림</vt:lpstr>
      <vt:lpstr>돋움</vt:lpstr>
      <vt:lpstr>맑은 고딕</vt:lpstr>
      <vt:lpstr>휴먼둥근헤드라인</vt:lpstr>
      <vt:lpstr>휴먼옛체</vt:lpstr>
      <vt:lpstr>Arial</vt:lpstr>
      <vt:lpstr>Wingdings</vt:lpstr>
      <vt:lpstr>1_마스터</vt:lpstr>
      <vt:lpstr>JDBC로 데이터베이스와 JSP 연동</vt:lpstr>
      <vt:lpstr>PowerPoint 프레젠테이션</vt:lpstr>
      <vt:lpstr>1. JDBC의 개요</vt:lpstr>
      <vt:lpstr>1. JDBC의 개요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이 병숙</cp:lastModifiedBy>
  <cp:revision>351</cp:revision>
  <dcterms:created xsi:type="dcterms:W3CDTF">2011-01-05T15:14:06Z</dcterms:created>
  <dcterms:modified xsi:type="dcterms:W3CDTF">2019-11-19T04:35:13Z</dcterms:modified>
</cp:coreProperties>
</file>